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19"/>
  </p:notesMasterIdLst>
  <p:sldIdLst>
    <p:sldId id="290" r:id="rId2"/>
    <p:sldId id="256" r:id="rId3"/>
    <p:sldId id="355" r:id="rId4"/>
    <p:sldId id="354" r:id="rId5"/>
    <p:sldId id="353" r:id="rId6"/>
    <p:sldId id="356" r:id="rId7"/>
    <p:sldId id="289" r:id="rId8"/>
    <p:sldId id="268" r:id="rId9"/>
    <p:sldId id="334" r:id="rId10"/>
    <p:sldId id="336" r:id="rId11"/>
    <p:sldId id="357" r:id="rId12"/>
    <p:sldId id="358" r:id="rId13"/>
    <p:sldId id="270" r:id="rId14"/>
    <p:sldId id="293" r:id="rId15"/>
    <p:sldId id="360" r:id="rId16"/>
    <p:sldId id="359" r:id="rId17"/>
    <p:sldId id="304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4994BD-F988-4874-B966-0BBAD45446BB}">
          <p14:sldIdLst>
            <p14:sldId id="290"/>
            <p14:sldId id="256"/>
            <p14:sldId id="355"/>
            <p14:sldId id="354"/>
            <p14:sldId id="353"/>
            <p14:sldId id="356"/>
            <p14:sldId id="289"/>
          </p14:sldIdLst>
        </p14:section>
        <p14:section name="Untitled Section" id="{24DF38C8-C625-41CC-AECC-994F1A749FFF}">
          <p14:sldIdLst>
            <p14:sldId id="268"/>
            <p14:sldId id="334"/>
            <p14:sldId id="336"/>
            <p14:sldId id="357"/>
            <p14:sldId id="358"/>
            <p14:sldId id="270"/>
            <p14:sldId id="293"/>
            <p14:sldId id="360"/>
            <p14:sldId id="359"/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Dougherty" initials="SD" lastIdx="0" clrIdx="0">
    <p:extLst>
      <p:ext uri="{19B8F6BF-5375-455C-9EA6-DF929625EA0E}">
        <p15:presenceInfo xmlns:p15="http://schemas.microsoft.com/office/powerpoint/2012/main" userId="a5e262c700578634" providerId="Windows Live"/>
      </p:ext>
    </p:extLst>
  </p:cmAuthor>
  <p:cmAuthor id="2" name="Lynn Dougherty" initials="LD" lastIdx="1" clrIdx="1">
    <p:extLst>
      <p:ext uri="{19B8F6BF-5375-455C-9EA6-DF929625EA0E}">
        <p15:presenceInfo xmlns:p15="http://schemas.microsoft.com/office/powerpoint/2012/main" userId="af6b699409201e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60" autoAdjust="0"/>
    <p:restoredTop sz="94700" autoAdjust="0"/>
  </p:normalViewPr>
  <p:slideViewPr>
    <p:cSldViewPr snapToGrid="0">
      <p:cViewPr varScale="1">
        <p:scale>
          <a:sx n="106" d="100"/>
          <a:sy n="106" d="100"/>
        </p:scale>
        <p:origin x="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1" cy="466434"/>
          </a:xfrm>
          <a:prstGeom prst="rect">
            <a:avLst/>
          </a:prstGeom>
        </p:spPr>
        <p:txBody>
          <a:bodyPr vert="horz" lIns="93107" tIns="46555" rIns="93107" bIns="4655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2" y="0"/>
            <a:ext cx="3037841" cy="466434"/>
          </a:xfrm>
          <a:prstGeom prst="rect">
            <a:avLst/>
          </a:prstGeom>
        </p:spPr>
        <p:txBody>
          <a:bodyPr vert="horz" lIns="93107" tIns="46555" rIns="93107" bIns="46555" rtlCol="0"/>
          <a:lstStyle>
            <a:lvl1pPr algn="r">
              <a:defRPr sz="1200"/>
            </a:lvl1pPr>
          </a:lstStyle>
          <a:p>
            <a:fld id="{F6D42471-64A3-4375-BB86-728EBB0F9590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7" tIns="46555" rIns="93107" bIns="4655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07" tIns="46555" rIns="93107" bIns="4655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8"/>
            <a:ext cx="3037841" cy="466433"/>
          </a:xfrm>
          <a:prstGeom prst="rect">
            <a:avLst/>
          </a:prstGeom>
        </p:spPr>
        <p:txBody>
          <a:bodyPr vert="horz" lIns="93107" tIns="46555" rIns="93107" bIns="4655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2" y="8829968"/>
            <a:ext cx="3037841" cy="466433"/>
          </a:xfrm>
          <a:prstGeom prst="rect">
            <a:avLst/>
          </a:prstGeom>
        </p:spPr>
        <p:txBody>
          <a:bodyPr vert="horz" lIns="93107" tIns="46555" rIns="93107" bIns="46555" rtlCol="0" anchor="b"/>
          <a:lstStyle>
            <a:lvl1pPr algn="r">
              <a:defRPr sz="1200"/>
            </a:lvl1pPr>
          </a:lstStyle>
          <a:p>
            <a:fld id="{166DC77A-44B6-4921-ABB6-0C91048673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01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7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4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5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9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6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22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3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7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2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01264-0E09-424A-9084-C92966D75F8E}" type="datetimeFigureOut">
              <a:rPr lang="en-US" smtClean="0"/>
              <a:t>11/17/25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CE835-5C88-4A54-A7CF-F7CCE5D668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9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3" name="arrow.wav"/>
          </p:stSnd>
        </p:sndAc>
      </p:transition>
    </mc:Choice>
    <mc:Fallback xmlns="">
      <p:transition spd="slow">
        <p:circle/>
        <p:sndAc>
          <p:stSnd>
            <p:snd r:embed="rId14" name="arrow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audio" Target="../media/audio1.wav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audio" Target="../media/audio1.wav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eb.mail.comcast.net/service/home/~/?auth=co&amp;loc=en_US&amp;id=182114&amp;part=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966" y="-1313671"/>
            <a:ext cx="12792892" cy="89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83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4" name="arrow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1248" y="1107643"/>
            <a:ext cx="10506455" cy="2967208"/>
          </a:xfrm>
        </p:spPr>
        <p:txBody>
          <a:bodyPr>
            <a:normAutofit/>
          </a:bodyPr>
          <a:lstStyle/>
          <a:p>
            <a:pPr algn="l"/>
            <a:br>
              <a:rPr lang="en-US" sz="6200" b="1" dirty="0"/>
            </a:br>
            <a:r>
              <a:rPr lang="en-US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CENTENNIAL GLEN HOA</a:t>
            </a:r>
            <a:br>
              <a:rPr lang="en-US" sz="6200" dirty="0"/>
            </a:br>
            <a:endParaRPr lang="en-US" sz="6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00924" y="4619624"/>
            <a:ext cx="3946779" cy="1038225"/>
          </a:xfrm>
        </p:spPr>
        <p:txBody>
          <a:bodyPr>
            <a:noAutofit/>
          </a:bodyPr>
          <a:lstStyle/>
          <a:p>
            <a:pPr algn="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algn="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ANNUAL MEETING</a:t>
            </a:r>
          </a:p>
          <a:p>
            <a:pPr algn="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19, 2025</a:t>
            </a:r>
          </a:p>
          <a:p>
            <a:pPr algn="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96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E96B3-7E90-9F0F-1BB1-3A4A13E1D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C5745D4-24D4-18F6-DF40-CF54E5902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8DE215-7F58-D3EC-CBF5-078AF1270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D7F17-4F36-BEB3-A1EF-4C93310C4E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6834" y="591344"/>
            <a:ext cx="3200400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D895B3D-F13A-01B2-4629-18DFAEEC0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50767-192D-4AA8-7B7C-7939546D01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Determination of Quorum  - 2 minutes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Election of 2026 Board of Directors – 5 minutes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Proof of Notice of Meeting – 1 minute	 		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Approval of  2024 Annual Meeting Minutes – 2 minutes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Owner Education – 2025 Legislation – 5 minutes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Board Reports - 30 minutes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Architectural Committee Report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2025 Accomplishments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Capital Reserve Funding 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2025 Financial Results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 Goals/Projects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 Budget/ Establish Annual Dues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Election results – 5 minutes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Other/Q&amp;A – 5 minutes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Adjournment – 5 minutes</a:t>
            </a:r>
          </a:p>
        </p:txBody>
      </p:sp>
    </p:spTree>
    <p:extLst>
      <p:ext uri="{BB962C8B-B14F-4D97-AF65-F5344CB8AC3E}">
        <p14:creationId xmlns:p14="http://schemas.microsoft.com/office/powerpoint/2010/main" val="170075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CBB6E0-A963-F35D-8460-F834535DA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46C3-DD0B-1243-227C-91C87A67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975" y="304799"/>
            <a:ext cx="10616045" cy="128583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 Education – Legislation Updates</a:t>
            </a:r>
          </a:p>
        </p:txBody>
      </p:sp>
      <p:pic>
        <p:nvPicPr>
          <p:cNvPr id="11" name="Picture 10" descr="A large white building with a gold dome&#10;&#10;AI-generated content may be incorrect.">
            <a:extLst>
              <a:ext uri="{FF2B5EF4-FFF2-40B4-BE49-F238E27FC236}">
                <a16:creationId xmlns:a16="http://schemas.microsoft.com/office/drawing/2014/main" id="{C7773C8D-08F7-2DC9-BC4A-41E7512B7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454" y="1918685"/>
            <a:ext cx="7199085" cy="302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55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3" name="arrow.wav"/>
          </p:stSnd>
        </p:sndAc>
      </p:transition>
    </mc:Choice>
    <mc:Fallback xmlns="">
      <p:transition spd="slow">
        <p:fade/>
        <p:sndAc>
          <p:stSnd>
            <p:snd r:embed="rId5" name="arrow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33B1-616A-CD40-0669-6F817397D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0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Colorado – State Legislation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F693C-76D4-1D6D-E1CB-1A9EF28B6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57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 Bill 25-1043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Revised various sections of CCIOA (Colorado Common Interest Ownership Act) with respect to the collection and foreclosure of delinquent assessments.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Board adopted new Collection Policy to be in compliance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available on the website:</a:t>
            </a:r>
          </a:p>
          <a:p>
            <a:pPr lvl="2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and Forms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tab: 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Resolution 2025-9 Collection of Unpaid Assessments</a:t>
            </a:r>
          </a:p>
          <a:p>
            <a:pPr marL="457200" lvl="1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58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52AC5E-3950-C3AD-05FE-AEB3D9BB2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F5DCD-4E0B-F0E2-0F1A-CEE68E270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975" y="457199"/>
            <a:ext cx="10616045" cy="84299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Architectural Committee Report</a:t>
            </a:r>
          </a:p>
        </p:txBody>
      </p:sp>
      <p:pic>
        <p:nvPicPr>
          <p:cNvPr id="9" name="Picture 8" descr="A blue and white logo&#10;&#10;AI-generated content may be incorrect.">
            <a:extLst>
              <a:ext uri="{FF2B5EF4-FFF2-40B4-BE49-F238E27FC236}">
                <a16:creationId xmlns:a16="http://schemas.microsoft.com/office/drawing/2014/main" id="{BAA39F72-34EE-43CB-A060-D0F309228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89" y="1842946"/>
            <a:ext cx="9131822" cy="317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46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3" name="arrow.wav"/>
          </p:stSnd>
        </p:sndAc>
      </p:transition>
    </mc:Choice>
    <mc:Fallback xmlns="">
      <p:transition spd="slow">
        <p:fade/>
        <p:sndAc>
          <p:stSnd>
            <p:snd r:embed="rId5" name="arrow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591344"/>
            <a:ext cx="4167267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Accomplishments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kern="1200" dirty="0">
              <a:solidFill>
                <a:srgbClr val="05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47308" y="356250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efforts to remain transparent and keep homeowners informed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Encouraged homeowners to perform upkeep and maintenance on homes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Saved approximately $500 by disconnecting water service during winter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Complied with all changes required by new legislation     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Completed routine compliance requirements – Tax returns, HOA record retention, Annual registrations, Insurance renewals and Reserve transfer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Completed commons area rock project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transitioned new Board members into roles  </a:t>
            </a:r>
          </a:p>
          <a:p>
            <a:pPr marL="0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5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586"/>
            <a:ext cx="10515600" cy="1306640"/>
          </a:xfrm>
        </p:spPr>
        <p:txBody>
          <a:bodyPr>
            <a:noAutofit/>
          </a:bodyPr>
          <a:lstStyle/>
          <a:p>
            <a:pPr algn="ctr"/>
            <a:b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2025 Financial Results</a:t>
            </a:r>
            <a:b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alculator and pen on papers&#10;&#10;AI-generated content may be incorrect.">
            <a:extLst>
              <a:ext uri="{FF2B5EF4-FFF2-40B4-BE49-F238E27FC236}">
                <a16:creationId xmlns:a16="http://schemas.microsoft.com/office/drawing/2014/main" id="{BEBEE8F9-CC60-CA77-973F-D9B9D4C9F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14" y="1742627"/>
            <a:ext cx="8302171" cy="33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3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4" name="arrow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7604" y="-754743"/>
            <a:ext cx="10296791" cy="200297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Sheet – Through September 2025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 flipV="1">
            <a:off x="-373524" y="222785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EB7317C-E439-A831-5DBA-3A2A6B32E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557" y="493485"/>
            <a:ext cx="5900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7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7" name="arrow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C8E9A7-2EB0-7E2F-BA4B-CEF8E2B91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09248" y="-4376363"/>
            <a:ext cx="15010495" cy="164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7" name="arrow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per with numbers and text&#10;&#10;AI-generated content may be incorrect.">
            <a:extLst>
              <a:ext uri="{FF2B5EF4-FFF2-40B4-BE49-F238E27FC236}">
                <a16:creationId xmlns:a16="http://schemas.microsoft.com/office/drawing/2014/main" id="{AE25774F-B50E-0E48-7B32-6E765D45A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18" y="254531"/>
            <a:ext cx="5697764" cy="634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7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4" name="arrow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E885E-378C-B830-AAA3-8B50C6CA8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E6DF959-CA82-AFF9-6C18-5ECCEB0DA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FB17F5-399C-54AF-DF08-707B474B2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770469-62E3-A329-90A4-72F40CF9FB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591344"/>
            <a:ext cx="4167267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kern="1200" dirty="0">
              <a:solidFill>
                <a:srgbClr val="05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688F12FA-90B7-3370-6F2F-218CB42A1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F64EB-B92E-EEA2-1D68-623C18B542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488" y="636188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Enlist HOA member participation in on-going HOA projects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good stewards of HOA funds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transparency with homeowners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Emphasize Architectural compliance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 to upgrade Common Areas and maintain and repair entrance sign 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Comply with regulatory requirements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Host a charity event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adequate Capital Reserve Contribution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 Board education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Comply with HOA record retention policies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 four social events throughout the year</a:t>
            </a:r>
          </a:p>
        </p:txBody>
      </p:sp>
    </p:spTree>
    <p:extLst>
      <p:ext uri="{BB962C8B-B14F-4D97-AF65-F5344CB8AC3E}">
        <p14:creationId xmlns:p14="http://schemas.microsoft.com/office/powerpoint/2010/main" val="79626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24000" y="381406"/>
            <a:ext cx="9144000" cy="1250116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Budget &amp; Dues</a:t>
            </a:r>
            <a:b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>
          <a:xfrm>
            <a:off x="1524000" y="2267712"/>
            <a:ext cx="9144000" cy="167335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stack of coins on blocks&#10;&#10;AI-generated content may be incorrect.">
            <a:extLst>
              <a:ext uri="{FF2B5EF4-FFF2-40B4-BE49-F238E27FC236}">
                <a16:creationId xmlns:a16="http://schemas.microsoft.com/office/drawing/2014/main" id="{FD951FA3-3014-BC7D-6F56-81B5B6BA3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1524000"/>
            <a:ext cx="635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4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4" name="arrow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347409-3F05-B260-BEEB-0C661A6A7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629" y="0"/>
            <a:ext cx="8768441" cy="819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9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7" name="arrow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232C7-2BBB-9E77-49A6-432E5FAF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3D9F5EA-6B60-9EF3-056C-6E4C76759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27F51C-C4BC-3879-41DF-5EBF14BEC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58FD2-8D28-6997-7087-9B038869BD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591344"/>
            <a:ext cx="4167267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</a:t>
            </a:r>
            <a:b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Dues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F0049112-D7C0-23B5-9583-98041C063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D2735-8BE2-7A48-8BBB-0B3E7DE324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488" y="636188"/>
            <a:ext cx="7214112" cy="558561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Monthly dues will remain at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$215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Dues are required to be paid on the 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each month</a:t>
            </a:r>
          </a:p>
        </p:txBody>
      </p:sp>
    </p:spTree>
    <p:extLst>
      <p:ext uri="{BB962C8B-B14F-4D97-AF65-F5344CB8AC3E}">
        <p14:creationId xmlns:p14="http://schemas.microsoft.com/office/powerpoint/2010/main" val="74872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3398E9-A97B-4E14-E811-DF3DA6450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9E919EF-C6EB-D0A2-FEE9-DC38FAFA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713729-06EC-4C21-C1BB-76CF271EB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606302-90D4-BC1C-C169-45F5582EA1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591344"/>
            <a:ext cx="4167267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>
                <a:solidFill>
                  <a:srgbClr val="05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Items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A0A85B3C-CC7E-215A-9146-8B6DA36F7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4FBFC-8E96-C764-E2E4-F67240DBC8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488" y="636188"/>
            <a:ext cx="7214112" cy="558561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Covenants – Reminders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 maintenance on houses – exterior of homes need to maintained in good condition – includes exterior surfaces, decks, walks and driveways  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Trash receptacles – Only allowed out on trash day </a:t>
            </a:r>
          </a:p>
          <a:p>
            <a:pPr lvl="2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Neighbors can contact trash company directly for any concerns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Garage door reminder - for security purposes they should not be left open for extended period of times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Gardening tools, bags of fertilizer/top-soil/recreational items (canoes, soccer goals, etc.) need to be stored inside when not in use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BNB’s are not permitted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changes to the exterior of your house or yard require approval of the Architectural  Committee prior to work completed- request form on website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water on warm winter days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  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Adjournment    </a:t>
            </a:r>
          </a:p>
        </p:txBody>
      </p:sp>
    </p:spTree>
    <p:extLst>
      <p:ext uri="{BB962C8B-B14F-4D97-AF65-F5344CB8AC3E}">
        <p14:creationId xmlns:p14="http://schemas.microsoft.com/office/powerpoint/2010/main" val="261295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3" name="arrow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eb.mail.comcast.net/service/home/~/?auth=co&amp;loc=en_US&amp;id=182114&amp;part=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966" y="-1345475"/>
            <a:ext cx="12792892" cy="89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08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4" name="arrow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53655</TotalTime>
  <Words>494</Words>
  <Application>Microsoft Macintosh PowerPoint</Application>
  <PresentationFormat>Widescreen</PresentationFormat>
  <Paragraphs>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 CENTENNIAL GLEN HOA </vt:lpstr>
      <vt:lpstr>Agenda</vt:lpstr>
      <vt:lpstr>Owner Education – Legislation Updates</vt:lpstr>
      <vt:lpstr>Colorado – State Legislation</vt:lpstr>
      <vt:lpstr>Architectural Committee Report</vt:lpstr>
      <vt:lpstr>2025 Accomplishments </vt:lpstr>
      <vt:lpstr>  2025 Financial Results </vt:lpstr>
      <vt:lpstr>Balance Sheet – Through September 2025</vt:lpstr>
      <vt:lpstr>PowerPoint Presentation</vt:lpstr>
      <vt:lpstr>PowerPoint Presentation</vt:lpstr>
      <vt:lpstr>2025 Goals and Projects </vt:lpstr>
      <vt:lpstr>2026 Budget &amp; Dues </vt:lpstr>
      <vt:lpstr>PowerPoint Presentation</vt:lpstr>
      <vt:lpstr>2026 Monthly Dues</vt:lpstr>
      <vt:lpstr>Other Items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Centennial GLEN HOA</dc:title>
  <dc:creator>Sharon Dougherty</dc:creator>
  <cp:lastModifiedBy>Stephani Hosain</cp:lastModifiedBy>
  <cp:revision>1593</cp:revision>
  <cp:lastPrinted>2024-11-04T16:46:55Z</cp:lastPrinted>
  <dcterms:created xsi:type="dcterms:W3CDTF">2014-08-25T20:13:47Z</dcterms:created>
  <dcterms:modified xsi:type="dcterms:W3CDTF">2025-11-17T17:15:55Z</dcterms:modified>
</cp:coreProperties>
</file>